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Open Sans" panose="020B0604020202020204" charset="0"/>
      <p:regular r:id="rId22"/>
      <p:bold r:id="rId23"/>
      <p:italic r:id="rId24"/>
      <p:boldItalic r:id="rId25"/>
    </p:embeddedFont>
    <p:embeddedFont>
      <p:font typeface="PT Sans Narrow" panose="020B060402020202020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4004015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5020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24891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04114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9284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80843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83357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61891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03859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23044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Shape 1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54374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2487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0513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84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3814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42712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023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735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51196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8852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5400"/>
              <a:buNone/>
              <a:defRPr sz="5400"/>
            </a:lvl1pPr>
            <a:lvl2pPr lvl="1" algn="ctr">
              <a:spcBef>
                <a:spcPts val="0"/>
              </a:spcBef>
              <a:buSzPts val="5400"/>
              <a:buNone/>
              <a:defRPr sz="5400"/>
            </a:lvl2pPr>
            <a:lvl3pPr lvl="2" algn="ctr">
              <a:spcBef>
                <a:spcPts val="0"/>
              </a:spcBef>
              <a:buSzPts val="5400"/>
              <a:buNone/>
              <a:defRPr sz="5400"/>
            </a:lvl3pPr>
            <a:lvl4pPr lvl="3" algn="ctr">
              <a:spcBef>
                <a:spcPts val="0"/>
              </a:spcBef>
              <a:buSzPts val="5400"/>
              <a:buNone/>
              <a:defRPr sz="5400"/>
            </a:lvl4pPr>
            <a:lvl5pPr lvl="4" algn="ctr">
              <a:spcBef>
                <a:spcPts val="0"/>
              </a:spcBef>
              <a:buSzPts val="5400"/>
              <a:buNone/>
              <a:defRPr sz="5400"/>
            </a:lvl5pPr>
            <a:lvl6pPr lvl="5" algn="ctr">
              <a:spcBef>
                <a:spcPts val="0"/>
              </a:spcBef>
              <a:buSzPts val="5400"/>
              <a:buNone/>
              <a:defRPr sz="5400"/>
            </a:lvl6pPr>
            <a:lvl7pPr lvl="6" algn="ctr">
              <a:spcBef>
                <a:spcPts val="0"/>
              </a:spcBef>
              <a:buSzPts val="5400"/>
              <a:buNone/>
              <a:defRPr sz="5400"/>
            </a:lvl7pPr>
            <a:lvl8pPr lvl="7" algn="ctr">
              <a:spcBef>
                <a:spcPts val="0"/>
              </a:spcBef>
              <a:buSzPts val="5400"/>
              <a:buNone/>
              <a:defRPr sz="5400"/>
            </a:lvl8pPr>
            <a:lvl9pPr lvl="8" algn="ctr">
              <a:spcBef>
                <a:spcPts val="0"/>
              </a:spcBef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ts val="3600"/>
              <a:buNone/>
              <a:defRPr/>
            </a:lvl1pPr>
            <a:lvl2pPr lvl="1" algn="ctr">
              <a:spcBef>
                <a:spcPts val="0"/>
              </a:spcBef>
              <a:buSzPts val="3600"/>
              <a:buNone/>
              <a:defRPr/>
            </a:lvl2pPr>
            <a:lvl3pPr lvl="2" algn="ctr">
              <a:spcBef>
                <a:spcPts val="0"/>
              </a:spcBef>
              <a:buSzPts val="3600"/>
              <a:buNone/>
              <a:defRPr/>
            </a:lvl3pPr>
            <a:lvl4pPr lvl="3" algn="ctr">
              <a:spcBef>
                <a:spcPts val="0"/>
              </a:spcBef>
              <a:buSzPts val="3600"/>
              <a:buNone/>
              <a:defRPr/>
            </a:lvl4pPr>
            <a:lvl5pPr lvl="4" algn="ctr">
              <a:spcBef>
                <a:spcPts val="0"/>
              </a:spcBef>
              <a:buSzPts val="3600"/>
              <a:buNone/>
              <a:defRPr/>
            </a:lvl5pPr>
            <a:lvl6pPr lvl="5" algn="ctr">
              <a:spcBef>
                <a:spcPts val="0"/>
              </a:spcBef>
              <a:buSzPts val="3600"/>
              <a:buNone/>
              <a:defRPr/>
            </a:lvl6pPr>
            <a:lvl7pPr lvl="6" algn="ctr">
              <a:spcBef>
                <a:spcPts val="0"/>
              </a:spcBef>
              <a:buSzPts val="3600"/>
              <a:buNone/>
              <a:defRPr/>
            </a:lvl7pPr>
            <a:lvl8pPr lvl="7" algn="ctr">
              <a:spcBef>
                <a:spcPts val="0"/>
              </a:spcBef>
              <a:buSzPts val="3600"/>
              <a:buNone/>
              <a:defRPr/>
            </a:lvl8pPr>
            <a:lvl9pPr lvl="8" algn="ctr">
              <a:spcBef>
                <a:spcPts val="0"/>
              </a:spcBef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‹Nº›</a:t>
            </a:fld>
            <a:endParaRPr lang="es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600"/>
              <a:buNone/>
              <a:defRPr/>
            </a:lvl1pPr>
            <a:lvl2pPr lvl="1">
              <a:spcBef>
                <a:spcPts val="0"/>
              </a:spcBef>
              <a:buSzPts val="3600"/>
              <a:buNone/>
              <a:defRPr/>
            </a:lvl2pPr>
            <a:lvl3pPr lvl="2">
              <a:spcBef>
                <a:spcPts val="0"/>
              </a:spcBef>
              <a:buSzPts val="3600"/>
              <a:buNone/>
              <a:defRPr/>
            </a:lvl3pPr>
            <a:lvl4pPr lvl="3">
              <a:spcBef>
                <a:spcPts val="0"/>
              </a:spcBef>
              <a:buSzPts val="3600"/>
              <a:buNone/>
              <a:defRPr/>
            </a:lvl4pPr>
            <a:lvl5pPr lvl="4">
              <a:spcBef>
                <a:spcPts val="0"/>
              </a:spcBef>
              <a:buSzPts val="3600"/>
              <a:buNone/>
              <a:defRPr/>
            </a:lvl5pPr>
            <a:lvl6pPr lvl="5">
              <a:spcBef>
                <a:spcPts val="0"/>
              </a:spcBef>
              <a:buSzPts val="3600"/>
              <a:buNone/>
              <a:defRPr/>
            </a:lvl6pPr>
            <a:lvl7pPr lvl="6">
              <a:spcBef>
                <a:spcPts val="0"/>
              </a:spcBef>
              <a:buSzPts val="3600"/>
              <a:buNone/>
              <a:defRPr/>
            </a:lvl7pPr>
            <a:lvl8pPr lvl="7">
              <a:spcBef>
                <a:spcPts val="0"/>
              </a:spcBef>
              <a:buSzPts val="3600"/>
              <a:buNone/>
              <a:defRPr/>
            </a:lvl8pPr>
            <a:lvl9pPr lvl="8">
              <a:spcBef>
                <a:spcPts val="0"/>
              </a:spcBef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600"/>
              <a:buNone/>
              <a:defRPr/>
            </a:lvl1pPr>
            <a:lvl2pPr lvl="1">
              <a:spcBef>
                <a:spcPts val="0"/>
              </a:spcBef>
              <a:buSzPts val="3600"/>
              <a:buNone/>
              <a:defRPr/>
            </a:lvl2pPr>
            <a:lvl3pPr lvl="2">
              <a:spcBef>
                <a:spcPts val="0"/>
              </a:spcBef>
              <a:buSzPts val="3600"/>
              <a:buNone/>
              <a:defRPr/>
            </a:lvl3pPr>
            <a:lvl4pPr lvl="3">
              <a:spcBef>
                <a:spcPts val="0"/>
              </a:spcBef>
              <a:buSzPts val="3600"/>
              <a:buNone/>
              <a:defRPr/>
            </a:lvl4pPr>
            <a:lvl5pPr lvl="4">
              <a:spcBef>
                <a:spcPts val="0"/>
              </a:spcBef>
              <a:buSzPts val="3600"/>
              <a:buNone/>
              <a:defRPr/>
            </a:lvl5pPr>
            <a:lvl6pPr lvl="5">
              <a:spcBef>
                <a:spcPts val="0"/>
              </a:spcBef>
              <a:buSzPts val="3600"/>
              <a:buNone/>
              <a:defRPr/>
            </a:lvl6pPr>
            <a:lvl7pPr lvl="6">
              <a:spcBef>
                <a:spcPts val="0"/>
              </a:spcBef>
              <a:buSzPts val="3600"/>
              <a:buNone/>
              <a:defRPr/>
            </a:lvl7pPr>
            <a:lvl8pPr lvl="7">
              <a:spcBef>
                <a:spcPts val="0"/>
              </a:spcBef>
              <a:buSzPts val="3600"/>
              <a:buNone/>
              <a:defRPr/>
            </a:lvl8pPr>
            <a:lvl9pPr lvl="8">
              <a:spcBef>
                <a:spcPts val="0"/>
              </a:spcBef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3600"/>
              <a:buNone/>
              <a:defRPr/>
            </a:lvl1pPr>
            <a:lvl2pPr lvl="1">
              <a:spcBef>
                <a:spcPts val="0"/>
              </a:spcBef>
              <a:buSzPts val="3600"/>
              <a:buNone/>
              <a:defRPr/>
            </a:lvl2pPr>
            <a:lvl3pPr lvl="2">
              <a:spcBef>
                <a:spcPts val="0"/>
              </a:spcBef>
              <a:buSzPts val="3600"/>
              <a:buNone/>
              <a:defRPr/>
            </a:lvl3pPr>
            <a:lvl4pPr lvl="3">
              <a:spcBef>
                <a:spcPts val="0"/>
              </a:spcBef>
              <a:buSzPts val="3600"/>
              <a:buNone/>
              <a:defRPr/>
            </a:lvl4pPr>
            <a:lvl5pPr lvl="4">
              <a:spcBef>
                <a:spcPts val="0"/>
              </a:spcBef>
              <a:buSzPts val="3600"/>
              <a:buNone/>
              <a:defRPr/>
            </a:lvl5pPr>
            <a:lvl6pPr lvl="5">
              <a:spcBef>
                <a:spcPts val="0"/>
              </a:spcBef>
              <a:buSzPts val="3600"/>
              <a:buNone/>
              <a:defRPr/>
            </a:lvl6pPr>
            <a:lvl7pPr lvl="6">
              <a:spcBef>
                <a:spcPts val="0"/>
              </a:spcBef>
              <a:buSzPts val="3600"/>
              <a:buNone/>
              <a:defRPr/>
            </a:lvl7pPr>
            <a:lvl8pPr lvl="7">
              <a:spcBef>
                <a:spcPts val="0"/>
              </a:spcBef>
              <a:buSzPts val="3600"/>
              <a:buNone/>
              <a:defRPr/>
            </a:lvl8pPr>
            <a:lvl9pPr lvl="8">
              <a:spcBef>
                <a:spcPts val="0"/>
              </a:spcBef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ts val="4200"/>
              <a:buNone/>
              <a:defRPr sz="4200"/>
            </a:lvl1pPr>
            <a:lvl2pPr lvl="1" algn="ctr">
              <a:spcBef>
                <a:spcPts val="0"/>
              </a:spcBef>
              <a:buSzPts val="4200"/>
              <a:buNone/>
              <a:defRPr sz="4200"/>
            </a:lvl2pPr>
            <a:lvl3pPr lvl="2" algn="ctr">
              <a:spcBef>
                <a:spcPts val="0"/>
              </a:spcBef>
              <a:buSzPts val="4200"/>
              <a:buNone/>
              <a:defRPr sz="4200"/>
            </a:lvl3pPr>
            <a:lvl4pPr lvl="3" algn="ctr">
              <a:spcBef>
                <a:spcPts val="0"/>
              </a:spcBef>
              <a:buSzPts val="4200"/>
              <a:buNone/>
              <a:defRPr sz="4200"/>
            </a:lvl4pPr>
            <a:lvl5pPr lvl="4" algn="ctr">
              <a:spcBef>
                <a:spcPts val="0"/>
              </a:spcBef>
              <a:buSzPts val="4200"/>
              <a:buNone/>
              <a:defRPr sz="4200"/>
            </a:lvl5pPr>
            <a:lvl6pPr lvl="5" algn="ctr">
              <a:spcBef>
                <a:spcPts val="0"/>
              </a:spcBef>
              <a:buSzPts val="4200"/>
              <a:buNone/>
              <a:defRPr sz="4200"/>
            </a:lvl6pPr>
            <a:lvl7pPr lvl="6" algn="ctr">
              <a:spcBef>
                <a:spcPts val="0"/>
              </a:spcBef>
              <a:buSzPts val="4200"/>
              <a:buNone/>
              <a:defRPr sz="4200"/>
            </a:lvl7pPr>
            <a:lvl8pPr lvl="7" algn="ctr">
              <a:spcBef>
                <a:spcPts val="0"/>
              </a:spcBef>
              <a:buSzPts val="4200"/>
              <a:buNone/>
              <a:defRPr sz="4200"/>
            </a:lvl8pPr>
            <a:lvl9pPr lvl="8" algn="ctr">
              <a:spcBef>
                <a:spcPts val="0"/>
              </a:spcBef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s">
                <a:solidFill>
                  <a:schemeClr val="lt1"/>
                </a:solidFill>
              </a:rPr>
              <a:t>‹Nº›</a:t>
            </a:fld>
            <a:endParaRPr lang="es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s"/>
              <a:t>‹Nº›</a:t>
            </a:fld>
            <a:endParaRPr lang="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s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‹Nº›</a:t>
            </a:fld>
            <a:endParaRPr lang="es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1004150" y="1413539"/>
            <a:ext cx="7136700" cy="1022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Proyecto Visión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2137250" y="2564214"/>
            <a:ext cx="4870500" cy="792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s" sz="1800">
                <a:solidFill>
                  <a:srgbClr val="0B539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Miguel Ángel Guzmán A01327078, Juan Bosco Cervantes Quintana A01327406, Guillermo López Ruiz A01326965, Raúl del Saz González A01676735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311700" y="1884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Espacio de Trabajo</a:t>
            </a:r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2425" y="895825"/>
            <a:ext cx="5259152" cy="394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311700" y="165100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MyRIO e Interfaz</a:t>
            </a:r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6863" y="943250"/>
            <a:ext cx="5290263" cy="396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311700" y="1651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Vision Assistant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311700" y="4338750"/>
            <a:ext cx="8520600" cy="46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s"/>
              <a:t>Imagen del espacio de trabajo usada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672" y="872525"/>
            <a:ext cx="4496656" cy="337249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311700" y="8347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Conversión a escala de grises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311700" y="4385400"/>
            <a:ext cx="8520600" cy="533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s"/>
              <a:t>Extracción del plano HSL y conversión a imagen en escala de grises de 8 bit</a:t>
            </a:r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2825" y="790875"/>
            <a:ext cx="5939112" cy="3339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311700" y="200100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Binarización de la Imagen</a:t>
            </a:r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253400" y="4397075"/>
            <a:ext cx="8520600" cy="5103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s"/>
              <a:t>Imagen Binarizada</a:t>
            </a:r>
          </a:p>
        </p:txBody>
      </p:sp>
      <p:pic>
        <p:nvPicPr>
          <p:cNvPr id="153" name="Shape 1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1775" y="979363"/>
            <a:ext cx="4246366" cy="31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311700" y="951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Detección de Formas</a:t>
            </a:r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0" y="4338725"/>
            <a:ext cx="9144000" cy="4752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s"/>
              <a:t>Matches con coordenadas de sus centroides en base al template proporcionado</a:t>
            </a:r>
          </a:p>
        </p:txBody>
      </p:sp>
      <p:pic>
        <p:nvPicPr>
          <p:cNvPr id="160" name="Shape 1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2000" y="860850"/>
            <a:ext cx="5871976" cy="330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311700" y="200100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Interfaz de Usuario</a:t>
            </a:r>
          </a:p>
        </p:txBody>
      </p:sp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311700" y="4502025"/>
            <a:ext cx="8520600" cy="533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s"/>
              <a:t>Detección de Rectas</a:t>
            </a:r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9150" y="907500"/>
            <a:ext cx="6309001" cy="3547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311700" y="176750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Interfaz de Usuario</a:t>
            </a:r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311700" y="4536975"/>
            <a:ext cx="8520600" cy="498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s"/>
              <a:t>Detección de ‘L’s</a:t>
            </a:r>
          </a:p>
        </p:txBody>
      </p: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7613" y="948325"/>
            <a:ext cx="6268782" cy="352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 txBox="1">
            <a:spLocks noGrp="1"/>
          </p:cNvSpPr>
          <p:nvPr>
            <p:ph type="title"/>
          </p:nvPr>
        </p:nvSpPr>
        <p:spPr>
          <a:xfrm>
            <a:off x="311700" y="1884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Interfaz de Usuario</a:t>
            </a:r>
          </a:p>
        </p:txBody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311700" y="4560325"/>
            <a:ext cx="8520600" cy="533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s"/>
              <a:t>Detección de Triángulos</a:t>
            </a:r>
          </a:p>
        </p:txBody>
      </p:sp>
      <p:pic>
        <p:nvPicPr>
          <p:cNvPr id="181" name="Shape 1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2576" y="895825"/>
            <a:ext cx="6358856" cy="3575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Link funcionamiento (Youtube):</a:t>
            </a:r>
          </a:p>
        </p:txBody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311700" y="2047775"/>
            <a:ext cx="8520600" cy="564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https://www.youtube.com/watch?v=Ry5U19dflC0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Objetivo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just">
              <a:spcBef>
                <a:spcPts val="0"/>
              </a:spcBef>
              <a:buNone/>
            </a:pPr>
            <a:r>
              <a:rPr lang="es"/>
              <a:t>Desarrollar un robot clasificador de objetos en base a formas de objetos metálicos. El robot consiste en un manipulador articulado de la forma RRR que se auxiliará mediante un algoritmo de visión implementada en Labview y cuya imagen a procesar se obtendrá mediante una webcam que supervisará el área de trabajo del brazo robot.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Componentes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Manipulador RRR. (Chasis, Servomotores, Electroimán)</a:t>
            </a:r>
          </a:p>
          <a:p>
            <a:pPr marL="457200" lvl="0" indent="-34290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Arduino y Tarjeta myRIO. Software: Arduino IDE, Labview y Vision Assistant.</a:t>
            </a:r>
          </a:p>
          <a:p>
            <a:pPr marL="457200" lvl="0" indent="-342900" algn="just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Laptop.</a:t>
            </a:r>
          </a:p>
          <a:p>
            <a:pPr marL="457200" lvl="0" indent="-342900" algn="just">
              <a:spcBef>
                <a:spcPts val="0"/>
              </a:spcBef>
              <a:buSzPts val="1800"/>
              <a:buChar char="●"/>
            </a:pPr>
            <a:r>
              <a:rPr lang="es"/>
              <a:t>Espacio de trabajo con figuras metálicas y caja de almacenamiento.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Robot RRR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3991100"/>
            <a:ext cx="8520600" cy="577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Simplificación de las articulaciones del robot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9338" y="1319213"/>
            <a:ext cx="4505325" cy="250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Modelo Particular del Brazo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311700" y="4117125"/>
            <a:ext cx="8520600" cy="451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Perspectiva Isométrica del Modelo 3d del Robot. Software: Adams View</a:t>
            </a:r>
          </a:p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9213" y="1251950"/>
            <a:ext cx="4905581" cy="276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Labview Vision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311700" y="1174763"/>
            <a:ext cx="8520600" cy="1182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Software de visión artificial que proporciona funciones de procesamiento de imágenes y visión artificial  para Labview, el cual adquiere, guarda y presenta imágenes compatible para diferentes hardware de visión.</a:t>
            </a:r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7800" y="2380025"/>
            <a:ext cx="4247955" cy="238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225" y="2650275"/>
            <a:ext cx="4012176" cy="100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Espacio de Trabajo</a:t>
            </a:r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8237" y="1416325"/>
            <a:ext cx="5767525" cy="260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Diagrama de conexión 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4613" y="1266325"/>
            <a:ext cx="6715125" cy="344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6425" y="238625"/>
            <a:ext cx="2838450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311700" y="153450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s"/>
              <a:t>Prototipo - Brazo Robot</a:t>
            </a:r>
          </a:p>
        </p:txBody>
      </p:sp>
      <p:pic>
        <p:nvPicPr>
          <p:cNvPr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650" y="921375"/>
            <a:ext cx="5142700" cy="3855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268</Words>
  <Application>Microsoft Office PowerPoint</Application>
  <PresentationFormat>Presentación en pantalla (16:9)</PresentationFormat>
  <Paragraphs>36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Open Sans</vt:lpstr>
      <vt:lpstr>Times New Roman</vt:lpstr>
      <vt:lpstr>Arial</vt:lpstr>
      <vt:lpstr>PT Sans Narrow</vt:lpstr>
      <vt:lpstr>Tropic</vt:lpstr>
      <vt:lpstr>Proyecto Visión</vt:lpstr>
      <vt:lpstr>Objetivo</vt:lpstr>
      <vt:lpstr>Componentes</vt:lpstr>
      <vt:lpstr>Robot RRR</vt:lpstr>
      <vt:lpstr>Modelo Particular del Brazo</vt:lpstr>
      <vt:lpstr>Labview Vision</vt:lpstr>
      <vt:lpstr>Espacio de Trabajo</vt:lpstr>
      <vt:lpstr>Diagrama de conexión </vt:lpstr>
      <vt:lpstr>Prototipo - Brazo Robot</vt:lpstr>
      <vt:lpstr>Espacio de Trabajo</vt:lpstr>
      <vt:lpstr>MyRIO e Interfaz</vt:lpstr>
      <vt:lpstr>Vision Assistant</vt:lpstr>
      <vt:lpstr>Conversión a escala de grises</vt:lpstr>
      <vt:lpstr>Binarización de la Imagen</vt:lpstr>
      <vt:lpstr>Detección de Formas</vt:lpstr>
      <vt:lpstr>Interfaz de Usuario</vt:lpstr>
      <vt:lpstr>Interfaz de Usuario</vt:lpstr>
      <vt:lpstr>Interfaz de Usuario</vt:lpstr>
      <vt:lpstr>Link funcionamiento (Youtube):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Visión</dc:title>
  <cp:lastModifiedBy>Miguel Angel Guzmán Sánchez</cp:lastModifiedBy>
  <cp:revision>1</cp:revision>
  <dcterms:modified xsi:type="dcterms:W3CDTF">2017-12-05T02:11:18Z</dcterms:modified>
</cp:coreProperties>
</file>